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9" d="100"/>
          <a:sy n="59" d="100"/>
        </p:scale>
        <p:origin x="1290"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0357FC-B715-48B5-B57F-4F04940F57A8}" type="datetimeFigureOut">
              <a:rPr lang="en-US" smtClean="0"/>
              <a:pPr/>
              <a:t>2/7/2019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A7F827-70F9-4C44-AE60-EC4C0911B197}" type="slidenum">
              <a:rPr lang="en-US" smtClean="0"/>
              <a:pPr/>
              <a:t>‹#›</a:t>
            </a:fld>
            <a:endParaRPr lang="en-US"/>
          </a:p>
        </p:txBody>
      </p:sp>
    </p:spTree>
    <p:extLst>
      <p:ext uri="{BB962C8B-B14F-4D97-AF65-F5344CB8AC3E}">
        <p14:creationId xmlns:p14="http://schemas.microsoft.com/office/powerpoint/2010/main" val="1728833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Attributes for outdoor sporting activities can either be nominal or ordinal in nature. Consumers</a:t>
            </a:r>
            <a:r>
              <a:rPr lang="en-US" baseline="0" dirty="0" smtClean="0">
                <a:latin typeface="Times New Roman" pitchFamily="18" charset="0"/>
                <a:cs typeface="Times New Roman" pitchFamily="18" charset="0"/>
              </a:rPr>
              <a:t> can be asked about gender, which is a nominal attribute. This implies whether the consumer is male or female. Ordinal attributes fro which consumers in the market can provide information comprises of consumer satisfaction and consumers love for the goods being offered. For the two ordinal attributes, the end point on the five point rating scale is 5 which implies that customers are highly satisfied and love the product being offered in the market. To help </a:t>
            </a:r>
            <a:r>
              <a:rPr lang="en-US" baseline="0" dirty="0" err="1" smtClean="0">
                <a:latin typeface="Times New Roman" pitchFamily="18" charset="0"/>
                <a:cs typeface="Times New Roman" pitchFamily="18" charset="0"/>
              </a:rPr>
              <a:t>oin</a:t>
            </a:r>
            <a:r>
              <a:rPr lang="en-US" baseline="0" dirty="0" smtClean="0">
                <a:latin typeface="Times New Roman" pitchFamily="18" charset="0"/>
                <a:cs typeface="Times New Roman" pitchFamily="18" charset="0"/>
              </a:rPr>
              <a:t> decision making process, consumers can provide information regarding consumer satisfaction and how well the goods meet their demands. These are the ordinal attributes. The information gathered from the consumers can help determine how the product will be able to meet the need in the market, create value for consumers and how consumers rate the product in terms of its value. Gender, which is the nominal attribute can help the organization know whether the consumers are male or female. Such information is fundamental to the financial advisor since male and females have different needs and preferences and understanding their numbers will help satisfy the needs of the target group. The five point rating scale runs from 1 to 5 and in this case the level of consumer satisfaction and also love for product will be ranked up from 1-5 in an ascending order. For </a:t>
            </a:r>
            <a:r>
              <a:rPr lang="en-US" baseline="0" dirty="0" err="1" smtClean="0">
                <a:latin typeface="Times New Roman" pitchFamily="18" charset="0"/>
                <a:cs typeface="Times New Roman" pitchFamily="18" charset="0"/>
              </a:rPr>
              <a:t>insatnce</a:t>
            </a:r>
            <a:r>
              <a:rPr lang="en-US" baseline="0" dirty="0" smtClean="0">
                <a:latin typeface="Times New Roman" pitchFamily="18" charset="0"/>
                <a:cs typeface="Times New Roman" pitchFamily="18" charset="0"/>
              </a:rPr>
              <a:t>, one will represent the lowest level of satisfaction and 5 the highest.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A6A7F827-70F9-4C44-AE60-EC4C0911B197}" type="slidenum">
              <a:rPr lang="en-US" smtClean="0"/>
              <a:pPr/>
              <a:t>2</a:t>
            </a:fld>
            <a:endParaRPr lang="en-US"/>
          </a:p>
        </p:txBody>
      </p:sp>
    </p:spTree>
    <p:extLst>
      <p:ext uri="{BB962C8B-B14F-4D97-AF65-F5344CB8AC3E}">
        <p14:creationId xmlns:p14="http://schemas.microsoft.com/office/powerpoint/2010/main" val="3947625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There is a difference between ordinal and nominal data. On one hand, nominal data in data that can be counted</a:t>
            </a:r>
            <a:r>
              <a:rPr lang="en-US" baseline="0" dirty="0" smtClean="0">
                <a:latin typeface="Times New Roman" pitchFamily="18" charset="0"/>
                <a:cs typeface="Times New Roman" pitchFamily="18" charset="0"/>
              </a:rPr>
              <a:t>, values used are mere labels and cannot be measured. On the other hand, ordinal data is data that can be counted, cannot be measured and one where numbers are used as labels as well as used to put values or data in an orderly manner. It proves difficult for nominal data to be put in order simply because it is data that cannot be ranked. However, data for ordinal order can be maintained because data can be ranked and this can be done using the five point scale.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A6A7F827-70F9-4C44-AE60-EC4C0911B197}" type="slidenum">
              <a:rPr lang="en-US" smtClean="0"/>
              <a:pPr/>
              <a:t>3</a:t>
            </a:fld>
            <a:endParaRPr lang="en-US"/>
          </a:p>
        </p:txBody>
      </p:sp>
    </p:spTree>
    <p:extLst>
      <p:ext uri="{BB962C8B-B14F-4D97-AF65-F5344CB8AC3E}">
        <p14:creationId xmlns:p14="http://schemas.microsoft.com/office/powerpoint/2010/main" val="4256248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From the differences offered between</a:t>
            </a:r>
            <a:r>
              <a:rPr lang="en-US" baseline="0" dirty="0" smtClean="0">
                <a:latin typeface="Times New Roman" pitchFamily="18" charset="0"/>
                <a:cs typeface="Times New Roman" pitchFamily="18" charset="0"/>
              </a:rPr>
              <a:t> ordinal and nominal data, one can easily draw the relationship of the two with the rating scale. There is no relationship between nominal data and the rating scale simply because data does not utilize the scale. However, rating scales are utilized in ordinary data to orderly arrange the information gathered.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A6A7F827-70F9-4C44-AE60-EC4C0911B197}" type="slidenum">
              <a:rPr lang="en-US" smtClean="0"/>
              <a:pPr/>
              <a:t>4</a:t>
            </a:fld>
            <a:endParaRPr lang="en-US"/>
          </a:p>
        </p:txBody>
      </p:sp>
    </p:spTree>
    <p:extLst>
      <p:ext uri="{BB962C8B-B14F-4D97-AF65-F5344CB8AC3E}">
        <p14:creationId xmlns:p14="http://schemas.microsoft.com/office/powerpoint/2010/main" val="38910226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Researchers need to be acquainted to some quantitative market data in order to understand the</a:t>
            </a:r>
            <a:r>
              <a:rPr lang="en-US" baseline="0" dirty="0" smtClean="0">
                <a:latin typeface="Times New Roman" pitchFamily="18" charset="0"/>
                <a:cs typeface="Times New Roman" pitchFamily="18" charset="0"/>
              </a:rPr>
              <a:t> strategies for expanding in the market. Example of this data may include the level of demand for the products in the market and the number of other brands already existing in the market and their market presence. Qualitative data includes numbers and therefore can be analyzed and information can be tapped from it to make sound conclusions. In this case, information can include the level of demand in the market hence gauge the need for the products in the market and the market presence in order to understand competition. </a:t>
            </a:r>
          </a:p>
          <a:p>
            <a:r>
              <a:rPr lang="en-US" baseline="0" dirty="0" smtClean="0">
                <a:latin typeface="Times New Roman" pitchFamily="18" charset="0"/>
                <a:cs typeface="Times New Roman" pitchFamily="18" charset="0"/>
              </a:rPr>
              <a:t>The commonality between interval and ratio data is that they are both interval data. However, the difference is that there is no natural zero point for interval data but ratio data has a clear zero point.        </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A6A7F827-70F9-4C44-AE60-EC4C0911B197}" type="slidenum">
              <a:rPr lang="en-US" smtClean="0"/>
              <a:pPr/>
              <a:t>5</a:t>
            </a:fld>
            <a:endParaRPr lang="en-US"/>
          </a:p>
        </p:txBody>
      </p:sp>
    </p:spTree>
    <p:extLst>
      <p:ext uri="{BB962C8B-B14F-4D97-AF65-F5344CB8AC3E}">
        <p14:creationId xmlns:p14="http://schemas.microsoft.com/office/powerpoint/2010/main" val="35721085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When conducting a research,</a:t>
            </a:r>
            <a:r>
              <a:rPr lang="en-US" baseline="0" dirty="0" smtClean="0">
                <a:latin typeface="Times New Roman" pitchFamily="18" charset="0"/>
                <a:cs typeface="Times New Roman" pitchFamily="18" charset="0"/>
              </a:rPr>
              <a:t> a researcher targets certain individuals of interest depending on the topic of study. Population refers to these target groups who researchers want to gather information from. A sample, however, refers to a small part of the population which a researcher picks to represent the entire population. Information gathered from the sample generalizes data in the whole population. For the business in this scenario, the target market are people they consider consumers to their products. They are people they intend to sell their products to. The target group for this case of business is sports teams in either the schools or the community. It is also important to avoid bias in research and possible target group. Personal bias often exists while collecting qualitative data because it is hard to separate from the data in most cases. However, researchers need to ensure that biasness does not exist in research since if it is allowed, information gathered for the research may not be accurate and that the quality of the data is undermined. The objectives of the research may not be met if bias is allowed in research.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A6A7F827-70F9-4C44-AE60-EC4C0911B197}" type="slidenum">
              <a:rPr lang="en-US" smtClean="0"/>
              <a:pPr/>
              <a:t>6</a:t>
            </a:fld>
            <a:endParaRPr lang="en-US"/>
          </a:p>
        </p:txBody>
      </p:sp>
    </p:spTree>
    <p:extLst>
      <p:ext uri="{BB962C8B-B14F-4D97-AF65-F5344CB8AC3E}">
        <p14:creationId xmlns:p14="http://schemas.microsoft.com/office/powerpoint/2010/main" val="41643854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FD2C86-B9B3-4CEC-9826-A3C5249165CB}" type="datetimeFigureOut">
              <a:rPr lang="en-US" smtClean="0"/>
              <a:pPr/>
              <a:t>2/7/2019</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34649CCA-4818-4DC8-8778-46C2F5412B08}"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FD2C86-B9B3-4CEC-9826-A3C5249165CB}" type="datetimeFigureOut">
              <a:rPr lang="en-US" smtClean="0"/>
              <a:pPr/>
              <a:t>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649CCA-4818-4DC8-8778-46C2F5412B0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FD2C86-B9B3-4CEC-9826-A3C5249165CB}" type="datetimeFigureOut">
              <a:rPr lang="en-US" smtClean="0"/>
              <a:pPr/>
              <a:t>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649CCA-4818-4DC8-8778-46C2F5412B08}"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FD2C86-B9B3-4CEC-9826-A3C5249165CB}" type="datetimeFigureOut">
              <a:rPr lang="en-US" smtClean="0"/>
              <a:pPr/>
              <a:t>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649CCA-4818-4DC8-8778-46C2F5412B0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FD2C86-B9B3-4CEC-9826-A3C5249165CB}" type="datetimeFigureOut">
              <a:rPr lang="en-US" smtClean="0"/>
              <a:pPr/>
              <a:t>2/7/2019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649CCA-4818-4DC8-8778-46C2F5412B0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DFD2C86-B9B3-4CEC-9826-A3C5249165CB}" type="datetimeFigureOut">
              <a:rPr lang="en-US" smtClean="0"/>
              <a:pPr/>
              <a:t>2/7/2019</a:t>
            </a:fld>
            <a:endParaRPr lang="en-US"/>
          </a:p>
        </p:txBody>
      </p:sp>
      <p:sp>
        <p:nvSpPr>
          <p:cNvPr id="8" name="Slide Number Placeholder 7"/>
          <p:cNvSpPr>
            <a:spLocks noGrp="1"/>
          </p:cNvSpPr>
          <p:nvPr>
            <p:ph type="sldNum" sz="quarter" idx="11"/>
          </p:nvPr>
        </p:nvSpPr>
        <p:spPr/>
        <p:txBody>
          <a:bodyPr/>
          <a:lstStyle/>
          <a:p>
            <a:fld id="{34649CCA-4818-4DC8-8778-46C2F5412B08}"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FD2C86-B9B3-4CEC-9826-A3C5249165CB}" type="datetimeFigureOut">
              <a:rPr lang="en-US" smtClean="0"/>
              <a:pPr/>
              <a:t>2/7/2019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649CCA-4818-4DC8-8778-46C2F5412B0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FD2C86-B9B3-4CEC-9826-A3C5249165CB}" type="datetimeFigureOut">
              <a:rPr lang="en-US" smtClean="0"/>
              <a:pPr/>
              <a:t>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34649CCA-4818-4DC8-8778-46C2F5412B0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1DFD2C86-B9B3-4CEC-9826-A3C5249165CB}" type="datetimeFigureOut">
              <a:rPr lang="en-US" smtClean="0"/>
              <a:pPr/>
              <a:t>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649CCA-4818-4DC8-8778-46C2F5412B0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FD2C86-B9B3-4CEC-9826-A3C5249165CB}" type="datetimeFigureOut">
              <a:rPr lang="en-US" smtClean="0"/>
              <a:pPr/>
              <a:t>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649CCA-4818-4DC8-8778-46C2F5412B0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FD2C86-B9B3-4CEC-9826-A3C5249165CB}" type="datetimeFigureOut">
              <a:rPr lang="en-US" smtClean="0"/>
              <a:pPr/>
              <a:t>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649CCA-4818-4DC8-8778-46C2F5412B0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1DFD2C86-B9B3-4CEC-9826-A3C5249165CB}" type="datetimeFigureOut">
              <a:rPr lang="en-US" smtClean="0"/>
              <a:pPr/>
              <a:t>2/7/2019</a:t>
            </a:fld>
            <a:endParaRPr lang="en-US"/>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34649CCA-4818-4DC8-8778-46C2F5412B08}"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itchFamily="18" charset="0"/>
                <a:cs typeface="Times New Roman" pitchFamily="18" charset="0"/>
              </a:rPr>
              <a:t>BIG D</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r>
              <a:rPr lang="en-US" dirty="0" smtClean="0">
                <a:latin typeface="Times New Roman" pitchFamily="18" charset="0"/>
                <a:cs typeface="Times New Roman" pitchFamily="18" charset="0"/>
              </a:rPr>
              <a:t>FINANCIAL FEASIBILITY </a:t>
            </a:r>
            <a:endParaRPr lang="en-US"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QUALITATIVE ATTRIBUTES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nSpc>
                <a:spcPct val="200000"/>
              </a:lnSpc>
            </a:pPr>
            <a:r>
              <a:rPr lang="en-US" dirty="0" smtClean="0">
                <a:latin typeface="Times New Roman" pitchFamily="18" charset="0"/>
                <a:cs typeface="Times New Roman" pitchFamily="18" charset="0"/>
              </a:rPr>
              <a:t>Can either be ordinal or nominal in nature</a:t>
            </a:r>
          </a:p>
          <a:p>
            <a:pPr>
              <a:lnSpc>
                <a:spcPct val="200000"/>
              </a:lnSpc>
            </a:pPr>
            <a:r>
              <a:rPr lang="en-US" dirty="0" smtClean="0">
                <a:latin typeface="Times New Roman" pitchFamily="18" charset="0"/>
                <a:cs typeface="Times New Roman" pitchFamily="18" charset="0"/>
              </a:rPr>
              <a:t>Consumers-nominal </a:t>
            </a:r>
          </a:p>
          <a:p>
            <a:pPr>
              <a:lnSpc>
                <a:spcPct val="200000"/>
              </a:lnSpc>
            </a:pPr>
            <a:r>
              <a:rPr lang="en-US" dirty="0" smtClean="0">
                <a:latin typeface="Times New Roman" pitchFamily="18" charset="0"/>
                <a:cs typeface="Times New Roman" pitchFamily="18" charset="0"/>
              </a:rPr>
              <a:t>Ordinal attributes-consumer satisfaction and consumers love for the goods. </a:t>
            </a:r>
          </a:p>
          <a:p>
            <a:pPr>
              <a:lnSpc>
                <a:spcPct val="200000"/>
              </a:lnSpc>
            </a:pPr>
            <a:endParaRPr lang="en-US"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NOMINAL VS ORDINAL DATA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nSpc>
                <a:spcPct val="200000"/>
              </a:lnSpc>
            </a:pPr>
            <a:r>
              <a:rPr lang="en-US" dirty="0" smtClean="0">
                <a:latin typeface="Times New Roman" pitchFamily="18" charset="0"/>
                <a:cs typeface="Times New Roman" pitchFamily="18" charset="0"/>
              </a:rPr>
              <a:t>Difference exists between the two</a:t>
            </a:r>
          </a:p>
          <a:p>
            <a:pPr>
              <a:lnSpc>
                <a:spcPct val="200000"/>
              </a:lnSpc>
            </a:pPr>
            <a:r>
              <a:rPr lang="en-US" dirty="0" smtClean="0">
                <a:latin typeface="Times New Roman" pitchFamily="18" charset="0"/>
                <a:cs typeface="Times New Roman" pitchFamily="18" charset="0"/>
              </a:rPr>
              <a:t>Difference in counting, measuring and use of numbers.</a:t>
            </a:r>
          </a:p>
          <a:p>
            <a:pPr>
              <a:lnSpc>
                <a:spcPct val="200000"/>
              </a:lnSpc>
            </a:pPr>
            <a:r>
              <a:rPr lang="en-US" dirty="0" smtClean="0">
                <a:latin typeface="Times New Roman" pitchFamily="18" charset="0"/>
                <a:cs typeface="Times New Roman" pitchFamily="18" charset="0"/>
              </a:rPr>
              <a:t>Difference in their order</a:t>
            </a:r>
          </a:p>
          <a:p>
            <a:pPr>
              <a:lnSpc>
                <a:spcPct val="200000"/>
              </a:lnSpc>
            </a:pPr>
            <a:endParaRPr lang="en-US"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RELATION TO A RATING SCALE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nSpc>
                <a:spcPct val="200000"/>
              </a:lnSpc>
            </a:pPr>
            <a:r>
              <a:rPr lang="en-US" dirty="0" smtClean="0">
                <a:latin typeface="Times New Roman" pitchFamily="18" charset="0"/>
                <a:cs typeface="Times New Roman" pitchFamily="18" charset="0"/>
              </a:rPr>
              <a:t>Relationship with the scale can be obtained form the difference between the two</a:t>
            </a:r>
          </a:p>
          <a:p>
            <a:pPr>
              <a:lnSpc>
                <a:spcPct val="200000"/>
              </a:lnSpc>
            </a:pPr>
            <a:r>
              <a:rPr lang="en-US" dirty="0" smtClean="0">
                <a:latin typeface="Times New Roman" pitchFamily="18" charset="0"/>
                <a:cs typeface="Times New Roman" pitchFamily="18" charset="0"/>
              </a:rPr>
              <a:t>No relationship exists with nominal data</a:t>
            </a:r>
          </a:p>
          <a:p>
            <a:pPr>
              <a:lnSpc>
                <a:spcPct val="200000"/>
              </a:lnSpc>
            </a:pPr>
            <a:r>
              <a:rPr lang="en-US" dirty="0" smtClean="0">
                <a:latin typeface="Times New Roman" pitchFamily="18" charset="0"/>
                <a:cs typeface="Times New Roman" pitchFamily="18" charset="0"/>
              </a:rPr>
              <a:t>Relationship exists with the ordinal data.</a:t>
            </a:r>
          </a:p>
          <a:p>
            <a:pPr>
              <a:lnSpc>
                <a:spcPct val="200000"/>
              </a:lnSpc>
            </a:pPr>
            <a:endParaRPr lang="en-US"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INTERVAL AND RATIO DATA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Researchers can understand level of demand and number of similar brands already in the market</a:t>
            </a:r>
          </a:p>
          <a:p>
            <a:r>
              <a:rPr lang="en-US" dirty="0" smtClean="0">
                <a:latin typeface="Times New Roman" pitchFamily="18" charset="0"/>
                <a:cs typeface="Times New Roman" pitchFamily="18" charset="0"/>
              </a:rPr>
              <a:t>Interval and ratio data are both interval data.</a:t>
            </a:r>
          </a:p>
          <a:p>
            <a:r>
              <a:rPr lang="en-US" dirty="0" smtClean="0">
                <a:latin typeface="Times New Roman" pitchFamily="18" charset="0"/>
                <a:cs typeface="Times New Roman" pitchFamily="18" charset="0"/>
              </a:rPr>
              <a:t>Interval data-data with intervals equally split between numbers</a:t>
            </a:r>
          </a:p>
          <a:p>
            <a:r>
              <a:rPr lang="en-US" dirty="0" smtClean="0">
                <a:latin typeface="Times New Roman" pitchFamily="18" charset="0"/>
                <a:cs typeface="Times New Roman" pitchFamily="18" charset="0"/>
              </a:rPr>
              <a:t>Ratio data- is data with a visible zero point. </a:t>
            </a:r>
          </a:p>
          <a:p>
            <a:endParaRPr lang="en-US"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POPULATION AND SAMPLE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Population- a group a researcher has targeted and is interested to study </a:t>
            </a:r>
          </a:p>
          <a:p>
            <a:r>
              <a:rPr lang="en-US" dirty="0" smtClean="0">
                <a:latin typeface="Times New Roman" pitchFamily="18" charset="0"/>
                <a:cs typeface="Times New Roman" pitchFamily="18" charset="0"/>
              </a:rPr>
              <a:t>Sample- a small percentage of population for study.</a:t>
            </a:r>
          </a:p>
          <a:p>
            <a:r>
              <a:rPr lang="en-US" dirty="0" smtClean="0">
                <a:latin typeface="Times New Roman" pitchFamily="18" charset="0"/>
                <a:cs typeface="Times New Roman" pitchFamily="18" charset="0"/>
              </a:rPr>
              <a:t>Possible target group-school sports team s and community sports teams. </a:t>
            </a:r>
            <a:endParaRPr lang="en-US"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REFERENCES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r>
              <a:rPr lang="en-US" sz="2800" dirty="0" smtClean="0">
                <a:latin typeface="Times New Roman" pitchFamily="18" charset="0"/>
                <a:cs typeface="Times New Roman" pitchFamily="18" charset="0"/>
              </a:rPr>
              <a:t>Williams, S &amp; Williams, N. (2007).The impact of Profit in Business of Intelligence. Amsterdam: Elsevier/Morgan Kaufmann. Chapter 6. Business Intelligence as used in the context of IT </a:t>
            </a:r>
          </a:p>
          <a:p>
            <a:r>
              <a:rPr lang="en-US" sz="2800" dirty="0">
                <a:latin typeface="Times New Roman" pitchFamily="18" charset="0"/>
                <a:cs typeface="Times New Roman" pitchFamily="18" charset="0"/>
              </a:rPr>
              <a:t>Black, K. (2013). </a:t>
            </a:r>
            <a:r>
              <a:rPr lang="en-US" sz="2800" dirty="0" smtClean="0">
                <a:latin typeface="Times New Roman" pitchFamily="18" charset="0"/>
                <a:cs typeface="Times New Roman" pitchFamily="18" charset="0"/>
              </a:rPr>
              <a:t>Applied statistics in business: Analyzing sound </a:t>
            </a:r>
            <a:r>
              <a:rPr lang="en-US" sz="2800" dirty="0">
                <a:latin typeface="Times New Roman" pitchFamily="18" charset="0"/>
                <a:cs typeface="Times New Roman" pitchFamily="18" charset="0"/>
              </a:rPr>
              <a:t>business decisions. Singapore: Wiley</a:t>
            </a:r>
            <a:r>
              <a:rPr lang="en-US" sz="2800" dirty="0" smtClean="0">
                <a:latin typeface="Times New Roman" pitchFamily="18" charset="0"/>
                <a:cs typeface="Times New Roman" pitchFamily="18" charset="0"/>
              </a:rPr>
              <a:t>.</a:t>
            </a:r>
          </a:p>
          <a:p>
            <a:r>
              <a:rPr lang="en-US" sz="2800" dirty="0"/>
              <a:t>Stine</a:t>
            </a:r>
            <a:r>
              <a:rPr lang="en-US" sz="2800"/>
              <a:t>, </a:t>
            </a:r>
            <a:r>
              <a:rPr lang="en-US" sz="2800" smtClean="0"/>
              <a:t>R </a:t>
            </a:r>
            <a:r>
              <a:rPr lang="en-US" sz="2800" dirty="0"/>
              <a:t>&amp; Foster</a:t>
            </a:r>
            <a:r>
              <a:rPr lang="en-US" sz="2800"/>
              <a:t>, </a:t>
            </a:r>
            <a:r>
              <a:rPr lang="en-US" sz="2800" smtClean="0"/>
              <a:t>D (2018</a:t>
            </a:r>
            <a:r>
              <a:rPr lang="en-US" sz="2800" dirty="0"/>
              <a:t>). Statistics for business : decision making </a:t>
            </a:r>
            <a:r>
              <a:rPr lang="en-US" sz="2800" dirty="0" smtClean="0"/>
              <a:t>in Business. </a:t>
            </a:r>
            <a:r>
              <a:rPr lang="en-US" sz="2800" dirty="0"/>
              <a:t>Boston: Pearson.</a:t>
            </a:r>
          </a:p>
          <a:p>
            <a:r>
              <a:rPr lang="en-US" sz="2800" dirty="0"/>
              <a:t/>
            </a:r>
            <a:br>
              <a:rPr lang="en-US" sz="2800" dirty="0"/>
            </a:br>
            <a:endParaRPr lang="en-US" sz="2800" dirty="0" smtClean="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121</TotalTime>
  <Words>967</Words>
  <Application>Microsoft Office PowerPoint</Application>
  <PresentationFormat>On-screen Show (4:3)</PresentationFormat>
  <Paragraphs>39</Paragraphs>
  <Slides>7</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Franklin Gothic Book</vt:lpstr>
      <vt:lpstr>Times New Roman</vt:lpstr>
      <vt:lpstr>Wingdings 2</vt:lpstr>
      <vt:lpstr>Technic</vt:lpstr>
      <vt:lpstr>BIG D</vt:lpstr>
      <vt:lpstr>QUALITATIVE ATTRIBUTES</vt:lpstr>
      <vt:lpstr>NOMINAL VS ORDINAL DATA </vt:lpstr>
      <vt:lpstr>RELATION TO A RATING SCALE </vt:lpstr>
      <vt:lpstr>INTERVAL AND RATIO DATA </vt:lpstr>
      <vt:lpstr>POPULATION AND SAMPLE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admn</dc:creator>
  <cp:lastModifiedBy>Azurae Coleman</cp:lastModifiedBy>
  <cp:revision>33</cp:revision>
  <dcterms:created xsi:type="dcterms:W3CDTF">2019-02-07T00:42:31Z</dcterms:created>
  <dcterms:modified xsi:type="dcterms:W3CDTF">2019-02-08T00:54:18Z</dcterms:modified>
</cp:coreProperties>
</file>